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00"/>
    <p:restoredTop sz="80994"/>
  </p:normalViewPr>
  <p:slideViewPr>
    <p:cSldViewPr snapToGrid="0" snapToObjects="1">
      <p:cViewPr>
        <p:scale>
          <a:sx n="100" d="100"/>
          <a:sy n="100" d="100"/>
        </p:scale>
        <p:origin x="784" y="-40"/>
      </p:cViewPr>
      <p:guideLst/>
    </p:cSldViewPr>
  </p:slideViewPr>
  <p:outlineViewPr>
    <p:cViewPr>
      <p:scale>
        <a:sx n="33" d="100"/>
        <a:sy n="33" d="100"/>
      </p:scale>
      <p:origin x="0" y="0"/>
    </p:cViewPr>
  </p:outlineViewPr>
  <p:notesTextViewPr>
    <p:cViewPr>
      <p:scale>
        <a:sx n="120" d="100"/>
        <a:sy n="120" d="100"/>
      </p:scale>
      <p:origin x="0" y="-96"/>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a:t>
            </a:r>
            <a:r>
              <a:rPr lang="en-US" dirty="0" smtClean="0"/>
              <a:t>of the venues where intellectual products </a:t>
            </a:r>
            <a:r>
              <a:rPr lang="en-US" dirty="0" smtClean="0"/>
              <a:t>appear</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Methods</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r>
              <a:rPr lang="en-US" dirty="0" smtClean="0"/>
              <a:t>What would be the evaluation </a:t>
            </a:r>
            <a:r>
              <a:rPr lang="en-US" dirty="0" smtClean="0"/>
              <a:t>system to articulate</a:t>
            </a:r>
            <a:endParaRPr lang="en-US" dirty="0" smtClean="0"/>
          </a:p>
          <a:p>
            <a:pPr marL="914400" lvl="1" indent="-457200">
              <a:buFont typeface="+mj-lt"/>
              <a:buAutoNum type="arabicPeriod"/>
            </a:pPr>
            <a:r>
              <a:rPr lang="en-US" dirty="0" smtClean="0"/>
              <a:t>Impact</a:t>
            </a:r>
            <a:endParaRPr lang="en-US" dirty="0" smtClean="0"/>
          </a:p>
          <a:p>
            <a:pPr marL="914400" lvl="1" indent="-457200">
              <a:buFont typeface="+mj-lt"/>
              <a:buAutoNum type="arabicPeriod"/>
            </a:pPr>
            <a:r>
              <a:rPr lang="en-US" dirty="0" smtClean="0"/>
              <a:t>Prestige</a:t>
            </a:r>
          </a:p>
          <a:p>
            <a:pPr marL="914400" lvl="1" indent="-457200">
              <a:buFont typeface="+mj-lt"/>
              <a:buAutoNum type="arabicPeriod"/>
            </a:pPr>
            <a:r>
              <a:rPr lang="en-US" dirty="0" smtClean="0"/>
              <a:t>Funding</a:t>
            </a:r>
            <a:endParaRPr lang="en-US" dirty="0" smtClean="0"/>
          </a:p>
          <a:p>
            <a:endParaRPr lang="en-US" dirty="0" smtClean="0"/>
          </a:p>
          <a:p>
            <a:r>
              <a:rPr lang="en-US" dirty="0" smtClean="0"/>
              <a:t>Scholar Plot to reflect</a:t>
            </a:r>
          </a:p>
          <a:p>
            <a:pPr marL="914400" lvl="1" indent="-457200">
              <a:buFont typeface="+mj-lt"/>
              <a:buAutoNum type="arabicPeriod"/>
            </a:pPr>
            <a:r>
              <a:rPr lang="en-US" dirty="0" smtClean="0"/>
              <a:t>Impact on the vertical scale</a:t>
            </a:r>
          </a:p>
          <a:p>
            <a:pPr marL="914400" lvl="1" indent="-457200">
              <a:buFont typeface="+mj-lt"/>
              <a:buAutoNum type="arabicPeriod"/>
            </a:pPr>
            <a:r>
              <a:rPr lang="en-US" dirty="0" smtClean="0"/>
              <a:t>Diameter of the circle to be prestige scale</a:t>
            </a:r>
          </a:p>
          <a:p>
            <a:pPr marL="914400" lvl="1" indent="-457200">
              <a:buFont typeface="+mj-lt"/>
              <a:buAutoNum type="arabicPeriod"/>
            </a:pPr>
            <a:r>
              <a:rPr lang="en-US" dirty="0" smtClean="0"/>
              <a:t>Funding on bottom because of causal link</a:t>
            </a:r>
            <a:endParaRPr lang="en-US" dirty="0" smtClean="0"/>
          </a:p>
          <a:p>
            <a:endParaRPr lang="en-US" dirty="0"/>
          </a:p>
        </p:txBody>
      </p:sp>
      <p:pic>
        <p:nvPicPr>
          <p:cNvPr id="6" name="Picture 5"/>
          <p:cNvPicPr>
            <a:picLocks noChangeAspect="1"/>
          </p:cNvPicPr>
          <p:nvPr/>
        </p:nvPicPr>
        <p:blipFill rotWithShape="1">
          <a:blip r:embed="rId3"/>
          <a:srcRect t="16361" r="24956"/>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88259"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6"/>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6"/>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649220" y="4958363"/>
            <a:ext cx="2125902" cy="690593"/>
            <a:chOff x="7649220" y="4935726"/>
            <a:chExt cx="2125902"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4353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649220" y="5994252"/>
            <a:ext cx="1845300" cy="690593"/>
            <a:chOff x="7649220" y="5994252"/>
            <a:chExt cx="1845300" cy="690593"/>
          </a:xfrm>
        </p:grpSpPr>
        <p:sp>
          <p:nvSpPr>
            <p:cNvPr id="46" name="Oval 45"/>
            <p:cNvSpPr/>
            <p:nvPr/>
          </p:nvSpPr>
          <p:spPr>
            <a:xfrm>
              <a:off x="7649220"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339813"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73122" y="4040539"/>
            <a:ext cx="1923027" cy="690593"/>
            <a:chOff x="9970376" y="3719381"/>
            <a:chExt cx="1923027" cy="690593"/>
          </a:xfrm>
        </p:grpSpPr>
        <p:sp>
          <p:nvSpPr>
            <p:cNvPr id="45" name="Oval 44"/>
            <p:cNvSpPr/>
            <p:nvPr/>
          </p:nvSpPr>
          <p:spPr>
            <a:xfrm>
              <a:off x="1120281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70376" y="4064678"/>
              <a:ext cx="123243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7"/>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8"/>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blinds(horizontal)">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linds(horizont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linds(horizontal)">
                                      <p:cBhvr>
                                        <p:cTn id="55" dur="500"/>
                                        <p:tgtEl>
                                          <p:spTgt spid="3">
                                            <p:txEl>
                                              <p:pRg st="8" end="8"/>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Vertical Distribution</a:t>
            </a:r>
          </a:p>
          <a:p>
            <a:pPr marL="914400" lvl="1" indent="-457200">
              <a:buFont typeface="+mj-lt"/>
              <a:buAutoNum type="alphaUcPeriod"/>
            </a:pPr>
            <a:r>
              <a:rPr lang="en-US" dirty="0" smtClean="0"/>
              <a:t>Some Conference and Journal Papers</a:t>
            </a:r>
          </a:p>
          <a:p>
            <a:pPr marL="914400" lvl="1" indent="-457200">
              <a:buFont typeface="+mj-lt"/>
              <a:buAutoNum type="alphaUcPeriod"/>
            </a:pPr>
            <a:r>
              <a:rPr lang="en-US" dirty="0" smtClean="0"/>
              <a:t>Focused on Conference Papers</a:t>
            </a:r>
          </a:p>
          <a:p>
            <a:pPr marL="914400" lvl="1" indent="-457200">
              <a:buFont typeface="+mj-lt"/>
              <a:buAutoNum type="alphaUcPeriod"/>
            </a:pPr>
            <a:r>
              <a:rPr lang="en-US" dirty="0" smtClean="0"/>
              <a:t>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Engineering</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2621198"/>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25600</TotalTime>
  <Words>2233</Words>
  <Application>Microsoft Macintosh PowerPoint</Application>
  <PresentationFormat>Widescreen</PresentationFormat>
  <Paragraphs>348</Paragraphs>
  <Slides>31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Engineering</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349</cp:revision>
  <cp:lastPrinted>2016-02-19T21:53:25Z</cp:lastPrinted>
  <dcterms:created xsi:type="dcterms:W3CDTF">2015-09-15T19:51:47Z</dcterms:created>
  <dcterms:modified xsi:type="dcterms:W3CDTF">2016-02-23T19:36:31Z</dcterms:modified>
</cp:coreProperties>
</file>